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Amatic SC"/>
      <p:regular r:id="rId39"/>
      <p:bold r:id="rId40"/>
    </p:embeddedFont>
    <p:embeddedFont>
      <p:font typeface="Source Code Pro"/>
      <p:regular r:id="rId41"/>
      <p:bold r:id="rId42"/>
      <p:italic r:id="rId43"/>
      <p:boldItalic r:id="rId44"/>
    </p:embeddedFont>
    <p:embeddedFont>
      <p:font typeface="Century Schoolbook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3E5ED5F-011D-4FB6-A6CB-6849108A1A7F}">
  <a:tblStyle styleId="{C3E5ED5F-011D-4FB6-A6CB-6849108A1A7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AEB"/>
          </a:solidFill>
        </a:fill>
      </a:tcStyle>
    </a:wholeTbl>
    <a:band1H>
      <a:tcTxStyle/>
      <a:tcStyle>
        <a:fill>
          <a:solidFill>
            <a:srgbClr val="D1D2D4"/>
          </a:solidFill>
        </a:fill>
      </a:tcStyle>
    </a:band1H>
    <a:band2H>
      <a:tcTxStyle/>
    </a:band2H>
    <a:band1V>
      <a:tcTxStyle/>
      <a:tcStyle>
        <a:fill>
          <a:solidFill>
            <a:srgbClr val="D1D2D4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maticSC-bold.fntdata"/><Relationship Id="rId20" Type="http://schemas.openxmlformats.org/officeDocument/2006/relationships/slide" Target="slides/slide14.xml"/><Relationship Id="rId42" Type="http://schemas.openxmlformats.org/officeDocument/2006/relationships/font" Target="fonts/SourceCodePro-bold.fntdata"/><Relationship Id="rId41" Type="http://schemas.openxmlformats.org/officeDocument/2006/relationships/font" Target="fonts/SourceCodePro-regular.fntdata"/><Relationship Id="rId22" Type="http://schemas.openxmlformats.org/officeDocument/2006/relationships/slide" Target="slides/slide16.xml"/><Relationship Id="rId44" Type="http://schemas.openxmlformats.org/officeDocument/2006/relationships/font" Target="fonts/SourceCodePro-boldItalic.fntdata"/><Relationship Id="rId21" Type="http://schemas.openxmlformats.org/officeDocument/2006/relationships/slide" Target="slides/slide15.xml"/><Relationship Id="rId43" Type="http://schemas.openxmlformats.org/officeDocument/2006/relationships/font" Target="fonts/SourceCodePro-italic.fntdata"/><Relationship Id="rId24" Type="http://schemas.openxmlformats.org/officeDocument/2006/relationships/slide" Target="slides/slide18.xml"/><Relationship Id="rId46" Type="http://schemas.openxmlformats.org/officeDocument/2006/relationships/font" Target="fonts/CenturySchoolbook-bold.fntdata"/><Relationship Id="rId23" Type="http://schemas.openxmlformats.org/officeDocument/2006/relationships/slide" Target="slides/slide17.xml"/><Relationship Id="rId45" Type="http://schemas.openxmlformats.org/officeDocument/2006/relationships/font" Target="fonts/CenturySchoolbook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CenturySchoolbook-boldItalic.fntdata"/><Relationship Id="rId25" Type="http://schemas.openxmlformats.org/officeDocument/2006/relationships/slide" Target="slides/slide19.xml"/><Relationship Id="rId47" Type="http://schemas.openxmlformats.org/officeDocument/2006/relationships/font" Target="fonts/CenturySchoolbook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AmaticSC-regular.fntdata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85b7fc9b23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185b7fc9b23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85b7fc9b23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185b7fc9b23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85b7fc9b23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185b7fc9b23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85b7fc9b23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185b7fc9b23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85b7fc9b23_0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185b7fc9b23_0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85b7fc9b23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185b7fc9b23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85b7fc9b23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185b7fc9b23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85b7fc9b23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185b7fc9b23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85b7fc9b23_0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185b7fc9b23_0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85b7fc9b23_0_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185b7fc9b23_0_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422d671d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422d671d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85b7fc9b23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185b7fc9b23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85b7fc9b23_0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85b7fc9b23_0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85b7fc9b23_0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85b7fc9b23_0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85b7fc9b23_0_1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85b7fc9b23_0_1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85b7fc9b23_0_1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185b7fc9b23_0_1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85b7fc9b23_0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185b7fc9b23_0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395fb4c27d5437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395fb4c27d5437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395fb4c27d54378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395fb4c27d54378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395fb4c27d54378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395fb4c27d54378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8e9db50e9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8e9db50e9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22d671d8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22d671d8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77c99453a37280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77c99453a37280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Bof</a:t>
            </a:r>
            <a:r>
              <a:rPr lang="en"/>
              <a:t>: basic oxygen furnace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Oh: open hearth furnace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Eaf: electric arc furnace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7985663b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7985663b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77c99453a372809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77c99453a372809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967897716fe56d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967897716fe56d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85b7fc9b2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185b7fc9b2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85b7fc9b23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185b7fc9b23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85b7fc9b23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185b7fc9b23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85b7fc9b23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185b7fc9b23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85b7fc9b23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185b7fc9b23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2200275" y="42625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2200275" y="1828800"/>
            <a:ext cx="6577800" cy="27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474A55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6720803" y="472246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2200274" y="4722461"/>
            <a:ext cx="4250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384749" y="542496"/>
            <a:ext cx="14133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_HEADER_1">
    <p:bg>
      <p:bgPr>
        <a:solidFill>
          <a:schemeClr val="accen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 title="Feather Background"/>
          <p:cNvSpPr/>
          <p:nvPr/>
        </p:nvSpPr>
        <p:spPr>
          <a:xfrm>
            <a:off x="0" y="-3509"/>
            <a:ext cx="9150466" cy="5147010"/>
          </a:xfrm>
          <a:custGeom>
            <a:rect b="b" l="l" r="r" t="t"/>
            <a:pathLst>
              <a:path extrusionOk="0" h="2161" w="3845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rgbClr val="474A55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" name="Google Shape;60;p14" title="Text Container Shape"/>
          <p:cNvGrpSpPr/>
          <p:nvPr/>
        </p:nvGrpSpPr>
        <p:grpSpPr>
          <a:xfrm>
            <a:off x="1839516" y="946547"/>
            <a:ext cx="5464969" cy="3250406"/>
            <a:chOff x="2452688" y="1262063"/>
            <a:chExt cx="7286625" cy="4333875"/>
          </a:xfrm>
        </p:grpSpPr>
        <p:sp>
          <p:nvSpPr>
            <p:cNvPr id="61" name="Google Shape;61;p14"/>
            <p:cNvSpPr/>
            <p:nvPr/>
          </p:nvSpPr>
          <p:spPr>
            <a:xfrm>
              <a:off x="2452688" y="1262063"/>
              <a:ext cx="7286625" cy="4333875"/>
            </a:xfrm>
            <a:custGeom>
              <a:rect b="b" l="l" r="r" t="t"/>
              <a:pathLst>
                <a:path extrusionOk="0" h="2730" w="459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62" name="Google Shape;62;p14"/>
            <p:cNvSpPr/>
            <p:nvPr/>
          </p:nvSpPr>
          <p:spPr>
            <a:xfrm>
              <a:off x="2643188" y="1452563"/>
              <a:ext cx="6905625" cy="3952875"/>
            </a:xfrm>
            <a:custGeom>
              <a:rect b="b" l="l" r="r" t="t"/>
              <a:pathLst>
                <a:path extrusionOk="0" h="2490" w="435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cxnSp>
          <p:nvCxnSpPr>
            <p:cNvPr id="63" name="Google Shape;63;p14"/>
            <p:cNvCxnSpPr/>
            <p:nvPr/>
          </p:nvCxnSpPr>
          <p:spPr>
            <a:xfrm>
              <a:off x="5410200" y="3862794"/>
              <a:ext cx="13716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4" name="Google Shape;64;p14"/>
          <p:cNvSpPr txBox="1"/>
          <p:nvPr>
            <p:ph idx="10" type="dt"/>
          </p:nvPr>
        </p:nvSpPr>
        <p:spPr>
          <a:xfrm>
            <a:off x="6738557" y="4722548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5" name="Google Shape;65;p14"/>
          <p:cNvSpPr txBox="1"/>
          <p:nvPr>
            <p:ph idx="11" type="ftr"/>
          </p:nvPr>
        </p:nvSpPr>
        <p:spPr>
          <a:xfrm>
            <a:off x="3030682" y="4722548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348057" y="4722548"/>
            <a:ext cx="2086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4"/>
          <p:cNvSpPr txBox="1"/>
          <p:nvPr>
            <p:ph type="title"/>
          </p:nvPr>
        </p:nvSpPr>
        <p:spPr>
          <a:xfrm>
            <a:off x="2371726" y="1372934"/>
            <a:ext cx="43947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900"/>
              <a:buFont typeface="Century Schoolbook"/>
              <a:buNone/>
              <a:defRPr sz="2900">
                <a:solidFill>
                  <a:srgbClr val="464B5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2860938" y="3132098"/>
            <a:ext cx="34251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500"/>
              <a:buNone/>
              <a:defRPr sz="1500">
                <a:solidFill>
                  <a:srgbClr val="464B56"/>
                </a:solidFill>
              </a:defRPr>
            </a:lvl1pPr>
            <a:lvl2pPr indent="-228600" lvl="1" marL="914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" name="Google Shape;69;p14"/>
          <p:cNvSpPr/>
          <p:nvPr/>
        </p:nvSpPr>
        <p:spPr>
          <a:xfrm>
            <a:off x="-1" y="0"/>
            <a:ext cx="1890300" cy="1063200"/>
          </a:xfrm>
          <a:prstGeom prst="rect">
            <a:avLst/>
          </a:prstGeom>
          <a:solidFill>
            <a:srgbClr val="D0CDB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 title="Feather"/>
          <p:cNvSpPr/>
          <p:nvPr/>
        </p:nvSpPr>
        <p:spPr>
          <a:xfrm flipH="1" rot="2047334">
            <a:off x="6429343" y="340261"/>
            <a:ext cx="2557082" cy="4392974"/>
          </a:xfrm>
          <a:custGeom>
            <a:rect b="b" l="l" r="r" t="t"/>
            <a:pathLst>
              <a:path extrusionOk="0" h="1495" w="869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rgbClr val="D0CDBB">
              <a:alpha val="49800"/>
            </a:srgbClr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6357366" y="1127933"/>
            <a:ext cx="2423100" cy="1266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600"/>
              <a:buFont typeface="Century Schoolbook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73" name="Google Shape;73;p15"/>
          <p:cNvSpPr/>
          <p:nvPr>
            <p:ph idx="2" type="pic"/>
          </p:nvPr>
        </p:nvSpPr>
        <p:spPr>
          <a:xfrm>
            <a:off x="0" y="0"/>
            <a:ext cx="6077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6357366" y="2417855"/>
            <a:ext cx="2420700" cy="21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11000"/>
              </a:lnSpc>
              <a:spcBef>
                <a:spcPts val="1100"/>
              </a:spcBef>
              <a:spcAft>
                <a:spcPts val="0"/>
              </a:spcAft>
              <a:buClr>
                <a:srgbClr val="464B56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474A55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5" name="Google Shape;75;p15"/>
          <p:cNvSpPr txBox="1"/>
          <p:nvPr>
            <p:ph idx="10" type="dt"/>
          </p:nvPr>
        </p:nvSpPr>
        <p:spPr>
          <a:xfrm>
            <a:off x="6357366" y="4718304"/>
            <a:ext cx="2420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6" name="Google Shape;76;p15"/>
          <p:cNvSpPr txBox="1"/>
          <p:nvPr>
            <p:ph idx="11" type="ftr"/>
          </p:nvPr>
        </p:nvSpPr>
        <p:spPr>
          <a:xfrm>
            <a:off x="365798" y="4718304"/>
            <a:ext cx="5699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6357366" y="280205"/>
            <a:ext cx="24207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 b="0" i="0" sz="3300" u="none" cap="none" strike="noStrik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rtl="0" algn="l">
              <a:spcBef>
                <a:spcPts val="0"/>
              </a:spcBef>
              <a:buNone/>
              <a:defRPr b="0" i="0" sz="3300" u="none" cap="none" strike="noStrik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rtl="0" algn="l">
              <a:spcBef>
                <a:spcPts val="0"/>
              </a:spcBef>
              <a:buNone/>
              <a:defRPr b="0" i="0" sz="3300" u="none" cap="none" strike="noStrik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rtl="0" algn="l">
              <a:spcBef>
                <a:spcPts val="0"/>
              </a:spcBef>
              <a:buNone/>
              <a:defRPr b="0" i="0" sz="3300" u="none" cap="none" strike="noStrik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rtl="0" algn="l">
              <a:spcBef>
                <a:spcPts val="0"/>
              </a:spcBef>
              <a:buNone/>
              <a:defRPr b="0" i="0" sz="3300" u="none" cap="none" strike="noStrik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rtl="0" algn="l">
              <a:spcBef>
                <a:spcPts val="0"/>
              </a:spcBef>
              <a:buNone/>
              <a:defRPr b="0" i="0" sz="3300" u="none" cap="none" strike="noStrik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rtl="0" algn="l">
              <a:spcBef>
                <a:spcPts val="0"/>
              </a:spcBef>
              <a:buNone/>
              <a:defRPr b="0" i="0" sz="3300" u="none" cap="none" strike="noStrik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rtl="0" algn="l">
              <a:spcBef>
                <a:spcPts val="0"/>
              </a:spcBef>
              <a:buNone/>
              <a:defRPr b="0" i="0" sz="3300" u="none" cap="none" strike="noStrik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rtl="0" algn="l">
              <a:spcBef>
                <a:spcPts val="0"/>
              </a:spcBef>
              <a:buNone/>
              <a:defRPr b="0" i="0" sz="3300" u="none" cap="none" strike="noStrik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-1" y="0"/>
            <a:ext cx="1890300" cy="1063200"/>
          </a:xfrm>
          <a:prstGeom prst="rect">
            <a:avLst/>
          </a:prstGeom>
          <a:solidFill>
            <a:srgbClr val="D0CDB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2200275" y="42625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2200274" y="1828799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474A55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idx="2" type="body"/>
          </p:nvPr>
        </p:nvSpPr>
        <p:spPr>
          <a:xfrm>
            <a:off x="5657813" y="1828799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474A55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83" name="Google Shape;83;p16"/>
          <p:cNvSpPr txBox="1"/>
          <p:nvPr>
            <p:ph idx="10" type="dt"/>
          </p:nvPr>
        </p:nvSpPr>
        <p:spPr>
          <a:xfrm>
            <a:off x="6720803" y="472246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4" name="Google Shape;84;p16"/>
          <p:cNvSpPr txBox="1"/>
          <p:nvPr>
            <p:ph idx="11" type="ftr"/>
          </p:nvPr>
        </p:nvSpPr>
        <p:spPr>
          <a:xfrm>
            <a:off x="2200274" y="4722461"/>
            <a:ext cx="4250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384749" y="542496"/>
            <a:ext cx="14133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jpg"/><Relationship Id="rId4" Type="http://schemas.openxmlformats.org/officeDocument/2006/relationships/image" Target="../media/image1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linkedin.com/feed/update/urn:li:activity:6967050513892691969?utm_source=share&amp;utm_medium=member_android" TargetMode="External"/><Relationship Id="rId4" Type="http://schemas.openxmlformats.org/officeDocument/2006/relationships/hyperlink" Target="https://youtu.be/oxPnzny5RXw" TargetMode="External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Ingeniería y Desarrollo Sostenible</a:t>
            </a:r>
            <a:endParaRPr/>
          </a:p>
        </p:txBody>
      </p:sp>
      <p:sp>
        <p:nvSpPr>
          <p:cNvPr id="91" name="Google Shape;91;p1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Clase 13: Ecodiseño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2371726" y="1372934"/>
            <a:ext cx="43947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900"/>
              <a:buFont typeface="Century Schoolbook"/>
              <a:buNone/>
            </a:pPr>
            <a:r>
              <a:rPr lang="en"/>
              <a:t>10.2. Fases del diseño</a:t>
            </a:r>
            <a:endParaRPr/>
          </a:p>
        </p:txBody>
      </p:sp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2860938" y="3132098"/>
            <a:ext cx="34251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ts val="1500"/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6076575" y="0"/>
            <a:ext cx="3067500" cy="1266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600"/>
              <a:buFont typeface="Century Schoolbook"/>
              <a:buNone/>
            </a:pPr>
            <a:r>
              <a:rPr lang="en" sz="4200"/>
              <a:t>Proceso de diseño clásico</a:t>
            </a:r>
            <a:endParaRPr sz="4200"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6076475" y="1352050"/>
            <a:ext cx="3067500" cy="3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400"/>
              <a:buNone/>
            </a:pPr>
            <a:r>
              <a:rPr lang="en" sz="1600"/>
              <a:t>El proceso de diseño clásico se ocupa del desarrollo conceptual hasta la generación de especificaciones técnicas para el proceso de fabricación.</a:t>
            </a:r>
            <a:endParaRPr sz="1600"/>
          </a:p>
          <a:p>
            <a:pPr indent="-228600" lvl="0" marL="215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464B56"/>
              </a:buClr>
              <a:buSzPts val="1600"/>
              <a:buFont typeface="Arial"/>
              <a:buChar char="•"/>
            </a:pPr>
            <a:r>
              <a:rPr lang="en" sz="1600"/>
              <a:t>Reconoce la necesidad</a:t>
            </a:r>
            <a:endParaRPr sz="1600"/>
          </a:p>
          <a:p>
            <a:pPr indent="-228600" lvl="0" marL="215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464B56"/>
              </a:buClr>
              <a:buSzPts val="1600"/>
              <a:buFont typeface="Arial"/>
              <a:buChar char="•"/>
            </a:pPr>
            <a:r>
              <a:rPr lang="en" sz="1600"/>
              <a:t>Desarrolla la solución</a:t>
            </a:r>
            <a:endParaRPr sz="1600"/>
          </a:p>
          <a:p>
            <a:pPr indent="-228600" lvl="0" marL="215900" rtl="0" algn="l">
              <a:lnSpc>
                <a:spcPct val="100000"/>
              </a:lnSpc>
              <a:spcBef>
                <a:spcPts val="500"/>
              </a:spcBef>
              <a:spcAft>
                <a:spcPts val="1600"/>
              </a:spcAft>
              <a:buClr>
                <a:srgbClr val="464B56"/>
              </a:buClr>
              <a:buSzPts val="1600"/>
              <a:buFont typeface="Arial"/>
              <a:buChar char="•"/>
            </a:pPr>
            <a:r>
              <a:rPr lang="en" sz="1600"/>
              <a:t>Indica cómo construirla</a:t>
            </a:r>
            <a:endParaRPr sz="1600"/>
          </a:p>
        </p:txBody>
      </p:sp>
      <p:sp>
        <p:nvSpPr>
          <p:cNvPr id="155" name="Google Shape;155;p27"/>
          <p:cNvSpPr txBox="1"/>
          <p:nvPr>
            <p:ph idx="11" type="ftr"/>
          </p:nvPr>
        </p:nvSpPr>
        <p:spPr>
          <a:xfrm>
            <a:off x="473" y="4869529"/>
            <a:ext cx="5699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  <p:pic>
        <p:nvPicPr>
          <p:cNvPr id="156" name="Google Shape;156;p2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183076" l="0" r="0" t="-183123"/>
          <a:stretch/>
        </p:blipFill>
        <p:spPr>
          <a:xfrm rot="210235">
            <a:off x="141685" y="172641"/>
            <a:ext cx="5793579" cy="4798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202712">
            <a:off x="120772" y="1572680"/>
            <a:ext cx="8902457" cy="199813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/>
          <p:nvPr>
            <p:ph idx="12" type="sldNum"/>
          </p:nvPr>
        </p:nvSpPr>
        <p:spPr>
          <a:xfrm>
            <a:off x="8" y="4848300"/>
            <a:ext cx="5535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Fuente: Johnson &amp; Gibson (2014) Sustainability in Engineering Design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0686"/>
            <a:ext cx="9075026" cy="389202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 txBox="1"/>
          <p:nvPr>
            <p:ph idx="12" type="sldNum"/>
          </p:nvPr>
        </p:nvSpPr>
        <p:spPr>
          <a:xfrm>
            <a:off x="-2" y="4848300"/>
            <a:ext cx="70035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Fuente: Aigner &amp; Fenner (2014) Sustainable Infrastructure: Principles into practice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2371726" y="1372934"/>
            <a:ext cx="43947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900"/>
              <a:buFont typeface="Century Schoolbook"/>
              <a:buNone/>
            </a:pPr>
            <a:r>
              <a:rPr lang="en"/>
              <a:t>10.3. Oportunidades para la sustentabilidad</a:t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2860938" y="3132098"/>
            <a:ext cx="34251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ts val="1100"/>
              <a:buNone/>
            </a:pPr>
            <a:r>
              <a:rPr lang="en" sz="1100"/>
              <a:t>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0" y="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78571"/>
              <a:buFont typeface="Century Schoolbook"/>
              <a:buNone/>
            </a:pPr>
            <a:r>
              <a:rPr lang="en"/>
              <a:t>Diseño del modelo de vida completo (Whole-life Model design)</a:t>
            </a:r>
            <a:endParaRPr/>
          </a:p>
        </p:txBody>
      </p:sp>
      <p:pic>
        <p:nvPicPr>
          <p:cNvPr id="180" name="Google Shape;180;p3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91925"/>
            <a:ext cx="5952000" cy="305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/>
          <p:nvPr>
            <p:ph idx="2" type="body"/>
          </p:nvPr>
        </p:nvSpPr>
        <p:spPr>
          <a:xfrm>
            <a:off x="6023400" y="515075"/>
            <a:ext cx="3120900" cy="4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-234950" lvl="0" marL="24130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500"/>
              <a:buChar char="●"/>
            </a:pPr>
            <a:r>
              <a:rPr lang="en"/>
              <a:t>Durante el proceso de diseño, existen una serie de etapas que presentan oportunidades para la sustentabilidad.</a:t>
            </a:r>
            <a:endParaRPr/>
          </a:p>
          <a:p>
            <a:pPr indent="-234950" lvl="0" marL="241300" rtl="0" algn="l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ts val="1500"/>
              <a:buChar char="●"/>
            </a:pPr>
            <a:r>
              <a:rPr lang="en"/>
              <a:t>Estas se asocian directamente a lo conversado en la introducción a la economía circular, puesto en práctica para ingeniería.</a:t>
            </a:r>
            <a:endParaRPr/>
          </a:p>
        </p:txBody>
      </p:sp>
      <p:sp>
        <p:nvSpPr>
          <p:cNvPr id="182" name="Google Shape;182;p31"/>
          <p:cNvSpPr txBox="1"/>
          <p:nvPr>
            <p:ph idx="11" type="ftr"/>
          </p:nvPr>
        </p:nvSpPr>
        <p:spPr>
          <a:xfrm>
            <a:off x="0" y="4869600"/>
            <a:ext cx="64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53343">
            <a:off x="120772" y="290124"/>
            <a:ext cx="8902454" cy="45632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2"/>
          <p:cNvSpPr txBox="1"/>
          <p:nvPr>
            <p:ph idx="12" type="sldNum"/>
          </p:nvPr>
        </p:nvSpPr>
        <p:spPr>
          <a:xfrm>
            <a:off x="4" y="4848300"/>
            <a:ext cx="68661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Fuente: Johnson &amp; Gibson (2014) Sustainability in Engineering Design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type="title"/>
          </p:nvPr>
        </p:nvSpPr>
        <p:spPr>
          <a:xfrm>
            <a:off x="311500" y="13295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Fuentes sustentables</a:t>
            </a:r>
            <a:endParaRPr/>
          </a:p>
        </p:txBody>
      </p:sp>
      <p:pic>
        <p:nvPicPr>
          <p:cNvPr descr="A picture containing drawing, clock, sign&#10;&#10;Description automatically generated" id="194" name="Google Shape;194;p3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499" y="1392424"/>
            <a:ext cx="47661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3"/>
          <p:cNvSpPr txBox="1"/>
          <p:nvPr>
            <p:ph idx="2" type="body"/>
          </p:nvPr>
        </p:nvSpPr>
        <p:spPr>
          <a:xfrm>
            <a:off x="5329501" y="1200150"/>
            <a:ext cx="3412800" cy="3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85000" lnSpcReduction="20000"/>
          </a:bodyPr>
          <a:lstStyle/>
          <a:p>
            <a:pPr indent="-220662" lvl="0" marL="24130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La obtención de materiales de fuentes sustentables representa una inmensa oportunidad para el desarrollo sostenible</a:t>
            </a:r>
            <a:endParaRPr/>
          </a:p>
          <a:p>
            <a:pPr indent="-220662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Es importante considerar:</a:t>
            </a:r>
            <a:endParaRPr/>
          </a:p>
          <a:p>
            <a:pPr indent="-227965" lvl="1" marL="4826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Distancias y medios de transporte</a:t>
            </a:r>
            <a:endParaRPr/>
          </a:p>
          <a:p>
            <a:pPr indent="-227965" lvl="1" marL="4826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Técnicas de extracción</a:t>
            </a:r>
            <a:endParaRPr/>
          </a:p>
          <a:p>
            <a:pPr indent="-227965" lvl="1" marL="4826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Gestión de la fuente</a:t>
            </a:r>
            <a:endParaRPr/>
          </a:p>
          <a:p>
            <a:pPr indent="-227965" lvl="1" marL="4826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Flujo del material y reciclabilidad</a:t>
            </a:r>
            <a:endParaRPr/>
          </a:p>
          <a:p>
            <a:pPr indent="-139700" lvl="0" marL="241300" rtl="0" algn="l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None/>
            </a:pPr>
            <a:r>
              <a:t/>
            </a:r>
            <a:endParaRPr/>
          </a:p>
        </p:txBody>
      </p:sp>
      <p:sp>
        <p:nvSpPr>
          <p:cNvPr id="196" name="Google Shape;196;p33"/>
          <p:cNvSpPr txBox="1"/>
          <p:nvPr>
            <p:ph idx="11" type="ftr"/>
          </p:nvPr>
        </p:nvSpPr>
        <p:spPr>
          <a:xfrm>
            <a:off x="0" y="4869600"/>
            <a:ext cx="6007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/>
          <p:nvPr>
            <p:ph type="title"/>
          </p:nvPr>
        </p:nvSpPr>
        <p:spPr>
          <a:xfrm>
            <a:off x="632650" y="175884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Manufactura sustentable</a:t>
            </a:r>
            <a:endParaRPr/>
          </a:p>
        </p:txBody>
      </p:sp>
      <p:sp>
        <p:nvSpPr>
          <p:cNvPr id="202" name="Google Shape;202;p34"/>
          <p:cNvSpPr txBox="1"/>
          <p:nvPr>
            <p:ph idx="2" type="body"/>
          </p:nvPr>
        </p:nvSpPr>
        <p:spPr>
          <a:xfrm>
            <a:off x="5021138" y="1399674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70000" lnSpcReduction="20000"/>
          </a:bodyPr>
          <a:lstStyle/>
          <a:p>
            <a:pPr indent="-219075" lvl="0" marL="24130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La fabricación de productos y operación de las organizaciones en general es clave para alcanzar el desarrollo sostenible.</a:t>
            </a:r>
            <a:endParaRPr/>
          </a:p>
          <a:p>
            <a:pPr indent="-219075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Existen muchas medidas de sustentabilidad para los procesos de fabricación, entre las cuales se encuentran:</a:t>
            </a:r>
            <a:endParaRPr/>
          </a:p>
          <a:p>
            <a:pPr indent="-227330" lvl="1" marL="4826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Consumo de agua</a:t>
            </a:r>
            <a:endParaRPr/>
          </a:p>
          <a:p>
            <a:pPr indent="-227330" lvl="1" marL="4826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Consumo de energía</a:t>
            </a:r>
            <a:endParaRPr/>
          </a:p>
          <a:p>
            <a:pPr indent="-227330" lvl="1" marL="482600" rtl="0" algn="l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Generación y gestión de subproductos</a:t>
            </a:r>
            <a:endParaRPr/>
          </a:p>
        </p:txBody>
      </p:sp>
      <p:sp>
        <p:nvSpPr>
          <p:cNvPr id="203" name="Google Shape;203;p34"/>
          <p:cNvSpPr txBox="1"/>
          <p:nvPr>
            <p:ph idx="11" type="ftr"/>
          </p:nvPr>
        </p:nvSpPr>
        <p:spPr>
          <a:xfrm>
            <a:off x="0" y="4869600"/>
            <a:ext cx="545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  <p:pic>
        <p:nvPicPr>
          <p:cNvPr id="204" name="Google Shape;204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2653" y="1427867"/>
            <a:ext cx="3451800" cy="268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/>
          <p:nvPr>
            <p:ph type="title"/>
          </p:nvPr>
        </p:nvSpPr>
        <p:spPr>
          <a:xfrm>
            <a:off x="168625" y="118678"/>
            <a:ext cx="65778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Uso y mantención sustentable</a:t>
            </a:r>
            <a:endParaRPr/>
          </a:p>
        </p:txBody>
      </p:sp>
      <p:sp>
        <p:nvSpPr>
          <p:cNvPr id="210" name="Google Shape;210;p35"/>
          <p:cNvSpPr txBox="1"/>
          <p:nvPr>
            <p:ph idx="2" type="body"/>
          </p:nvPr>
        </p:nvSpPr>
        <p:spPr>
          <a:xfrm>
            <a:off x="4529999" y="1316625"/>
            <a:ext cx="4614000" cy="31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85000" lnSpcReduction="20000"/>
          </a:bodyPr>
          <a:lstStyle/>
          <a:p>
            <a:pPr indent="-233362" lvl="0" marL="24130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Muchos productos tienen un consumo de diseño durante su uso. Dependiendo del tiempo que dura en uso, este podría consumir muchos recursos como energía o agua, o producir una gran cantidad de residuos peligrosos.</a:t>
            </a:r>
            <a:endParaRPr/>
          </a:p>
          <a:p>
            <a:pPr indent="-233362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El diseño es responsable por todas estas características del producto:</a:t>
            </a:r>
            <a:endParaRPr/>
          </a:p>
          <a:p>
            <a:pPr indent="-240665" lvl="1" marL="4826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Consumo de recursos</a:t>
            </a:r>
            <a:endParaRPr/>
          </a:p>
          <a:p>
            <a:pPr indent="-240665" lvl="1" marL="4826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Vida útil media</a:t>
            </a:r>
            <a:endParaRPr/>
          </a:p>
          <a:p>
            <a:pPr indent="-240665" lvl="1" marL="4826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Facilidad de reparación</a:t>
            </a:r>
            <a:endParaRPr/>
          </a:p>
          <a:p>
            <a:pPr indent="-240665" lvl="1" marL="482600" rtl="0" algn="l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Nocividad de los materiales</a:t>
            </a:r>
            <a:endParaRPr/>
          </a:p>
        </p:txBody>
      </p:sp>
      <p:sp>
        <p:nvSpPr>
          <p:cNvPr id="211" name="Google Shape;211;p35"/>
          <p:cNvSpPr txBox="1"/>
          <p:nvPr>
            <p:ph idx="11" type="ftr"/>
          </p:nvPr>
        </p:nvSpPr>
        <p:spPr>
          <a:xfrm>
            <a:off x="0" y="4869600"/>
            <a:ext cx="5377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  <p:sp>
        <p:nvSpPr>
          <p:cNvPr id="212" name="Google Shape;212;p35"/>
          <p:cNvSpPr txBox="1"/>
          <p:nvPr>
            <p:ph idx="1" type="body"/>
          </p:nvPr>
        </p:nvSpPr>
        <p:spPr>
          <a:xfrm>
            <a:off x="479300" y="2975925"/>
            <a:ext cx="3554100" cy="15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ctr">
              <a:lnSpc>
                <a:spcPct val="91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ts val="2220"/>
              <a:buNone/>
            </a:pPr>
            <a:r>
              <a:rPr lang="en" sz="2020"/>
              <a:t>¿Sabías que tu teléfono celular ve una reducción drástica de desempeño después de las 500 veces que se carga su batería?</a:t>
            </a:r>
            <a:endParaRPr sz="1465"/>
          </a:p>
        </p:txBody>
      </p:sp>
      <p:pic>
        <p:nvPicPr>
          <p:cNvPr id="213" name="Google Shape;213;p35"/>
          <p:cNvPicPr preferRelativeResize="0"/>
          <p:nvPr/>
        </p:nvPicPr>
        <p:blipFill rotWithShape="1">
          <a:blip r:embed="rId3">
            <a:alphaModFix/>
          </a:blip>
          <a:srcRect b="7830" l="17992" r="19185" t="5167"/>
          <a:stretch/>
        </p:blipFill>
        <p:spPr>
          <a:xfrm>
            <a:off x="985576" y="951475"/>
            <a:ext cx="2541549" cy="175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Contenidos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Presentación profesor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Reglas del curso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Programa de clases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Evaluaciones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Ikigai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Grupos de trabajo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/>
          <p:nvPr>
            <p:ph type="title"/>
          </p:nvPr>
        </p:nvSpPr>
        <p:spPr>
          <a:xfrm>
            <a:off x="0" y="3"/>
            <a:ext cx="65778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Disposición y recuperación responsable</a:t>
            </a:r>
            <a:endParaRPr/>
          </a:p>
        </p:txBody>
      </p:sp>
      <p:sp>
        <p:nvSpPr>
          <p:cNvPr id="219" name="Google Shape;219;p36"/>
          <p:cNvSpPr txBox="1"/>
          <p:nvPr>
            <p:ph idx="2" type="body"/>
          </p:nvPr>
        </p:nvSpPr>
        <p:spPr>
          <a:xfrm>
            <a:off x="3991775" y="1390750"/>
            <a:ext cx="4707000" cy="25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30981" lvl="0" marL="241300" rtl="0" algn="l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038"/>
              <a:buChar char="●"/>
            </a:pPr>
            <a:r>
              <a:rPr lang="en" sz="1225"/>
              <a:t>Eventualmente, todos los productos cumplen su ciclo.</a:t>
            </a:r>
            <a:endParaRPr sz="1225"/>
          </a:p>
          <a:p>
            <a:pPr indent="-230981" lvl="0" marL="241300" rtl="0" algn="l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1038"/>
              <a:buChar char="●"/>
            </a:pPr>
            <a:r>
              <a:rPr lang="en" sz="1225"/>
              <a:t>En esta etapa, se identifican diferentes causas del término de uso, y preparación para su disposición final:</a:t>
            </a:r>
            <a:endParaRPr sz="1225"/>
          </a:p>
          <a:p>
            <a:pPr indent="-227012" lvl="1" marL="482600" rtl="0" algn="l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Término de su función (ej: empaques, papel higiénico)</a:t>
            </a:r>
            <a:endParaRPr sz="975"/>
          </a:p>
          <a:p>
            <a:pPr indent="-227012" lvl="1" marL="482600" rtl="0" algn="l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Obsolescencia programada (ej: impresoras)</a:t>
            </a:r>
            <a:endParaRPr sz="975"/>
          </a:p>
          <a:p>
            <a:pPr indent="-227012" lvl="1" marL="482600" rtl="0" algn="l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Obsolescencia percibida (ej: ropa de moda)</a:t>
            </a:r>
            <a:endParaRPr sz="975"/>
          </a:p>
          <a:p>
            <a:pPr indent="-227012" lvl="1" marL="482600" rtl="0" algn="l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Desgaste irreparable (ej: lápiz grafito)</a:t>
            </a:r>
            <a:endParaRPr sz="975"/>
          </a:p>
          <a:p>
            <a:pPr indent="-227012" lvl="1" marL="482600" rtl="0" algn="l">
              <a:lnSpc>
                <a:spcPct val="10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Caída en el desempeño (ej: teléfonos celulares)</a:t>
            </a:r>
            <a:endParaRPr sz="975"/>
          </a:p>
        </p:txBody>
      </p:sp>
      <p:sp>
        <p:nvSpPr>
          <p:cNvPr id="220" name="Google Shape;220;p36"/>
          <p:cNvSpPr txBox="1"/>
          <p:nvPr>
            <p:ph idx="11" type="ftr"/>
          </p:nvPr>
        </p:nvSpPr>
        <p:spPr>
          <a:xfrm>
            <a:off x="0" y="4869600"/>
            <a:ext cx="5363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Fuente: Johnson &amp; Gibson (2014) Sustainability in Engineering Design</a:t>
            </a:r>
            <a:endParaRPr/>
          </a:p>
        </p:txBody>
      </p:sp>
      <p:pic>
        <p:nvPicPr>
          <p:cNvPr id="221" name="Google Shape;221;p3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0250" y="1301356"/>
            <a:ext cx="3120600" cy="268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/>
          <p:nvPr>
            <p:ph type="title"/>
          </p:nvPr>
        </p:nvSpPr>
        <p:spPr>
          <a:xfrm>
            <a:off x="0" y="3"/>
            <a:ext cx="65778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78571"/>
              <a:buFont typeface="Century Schoolbook"/>
              <a:buNone/>
            </a:pPr>
            <a:r>
              <a:rPr lang="en"/>
              <a:t>¿Qué significa diseñar para la sustentabilidad?</a:t>
            </a:r>
            <a:endParaRPr/>
          </a:p>
        </p:txBody>
      </p:sp>
      <p:sp>
        <p:nvSpPr>
          <p:cNvPr id="227" name="Google Shape;227;p37"/>
          <p:cNvSpPr txBox="1"/>
          <p:nvPr>
            <p:ph idx="1" type="body"/>
          </p:nvPr>
        </p:nvSpPr>
        <p:spPr>
          <a:xfrm>
            <a:off x="696750" y="1202400"/>
            <a:ext cx="7750500" cy="27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None/>
            </a:pPr>
            <a:r>
              <a:rPr lang="en"/>
              <a:t>Para alcanzar la sustentabilidad, el diseño debe incorporar nuevos elementos: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Considerar el ciclo de vida completo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Seleccionar materiales saludables (para la gente y el medio ambiente)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Diseñar para una larga vida</a:t>
            </a:r>
            <a:endParaRPr/>
          </a:p>
          <a:p>
            <a:pPr indent="0" lvl="0" marL="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None/>
            </a:pPr>
            <a:r>
              <a:rPr lang="en"/>
              <a:t>Además de los objetivos clásicos del diseño: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Resolver la necesidad del usuario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Ser económicamente eficiente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type="title"/>
          </p:nvPr>
        </p:nvSpPr>
        <p:spPr>
          <a:xfrm>
            <a:off x="2371726" y="1372934"/>
            <a:ext cx="43947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900"/>
              <a:buFont typeface="Century Schoolbook"/>
              <a:buNone/>
            </a:pPr>
            <a:r>
              <a:rPr lang="en"/>
              <a:t>10.4. Caso de ecodiseño</a:t>
            </a:r>
            <a:endParaRPr/>
          </a:p>
        </p:txBody>
      </p:sp>
      <p:sp>
        <p:nvSpPr>
          <p:cNvPr id="233" name="Google Shape;233;p38"/>
          <p:cNvSpPr txBox="1"/>
          <p:nvPr>
            <p:ph idx="1" type="body"/>
          </p:nvPr>
        </p:nvSpPr>
        <p:spPr>
          <a:xfrm>
            <a:off x="2860938" y="3132098"/>
            <a:ext cx="34251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ts val="1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 txBox="1"/>
          <p:nvPr>
            <p:ph type="title"/>
          </p:nvPr>
        </p:nvSpPr>
        <p:spPr>
          <a:xfrm>
            <a:off x="0" y="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Separación de planchas de terciado</a:t>
            </a:r>
            <a:endParaRPr/>
          </a:p>
        </p:txBody>
      </p:sp>
      <p:sp>
        <p:nvSpPr>
          <p:cNvPr id="239" name="Google Shape;239;p39"/>
          <p:cNvSpPr txBox="1"/>
          <p:nvPr>
            <p:ph idx="1" type="body"/>
          </p:nvPr>
        </p:nvSpPr>
        <p:spPr>
          <a:xfrm>
            <a:off x="1155824" y="1370949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77500" lnSpcReduction="20000"/>
          </a:bodyPr>
          <a:lstStyle/>
          <a:p>
            <a:pPr indent="-213518" lvl="0" marL="24130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Una empresa necesita renovar el piso de su taller, actualmente con planchas de madera terciada y está evaluando las alternativas tecnológicas para utilizar.</a:t>
            </a:r>
            <a:endParaRPr/>
          </a:p>
          <a:p>
            <a:pPr indent="-213518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Su prioridad principal, por supuesto, es el costo.</a:t>
            </a:r>
            <a:endParaRPr/>
          </a:p>
          <a:p>
            <a:pPr indent="-139700" lvl="0" marL="241300" rtl="0" algn="l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None/>
            </a:pPr>
            <a:r>
              <a:t/>
            </a:r>
            <a:endParaRPr/>
          </a:p>
        </p:txBody>
      </p:sp>
      <p:sp>
        <p:nvSpPr>
          <p:cNvPr id="240" name="Google Shape;240;p39"/>
          <p:cNvSpPr txBox="1"/>
          <p:nvPr>
            <p:ph idx="2" type="body"/>
          </p:nvPr>
        </p:nvSpPr>
        <p:spPr>
          <a:xfrm>
            <a:off x="5078363" y="1370949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77500" lnSpcReduction="20000"/>
          </a:bodyPr>
          <a:lstStyle/>
          <a:p>
            <a:pPr indent="-213518" lvl="0" marL="24130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La sustentabilidad, sin embargo, es importante para la empresa, y está dispuesta hasta cierto punto, sacrificar algo de dinero por una opción más sustentable; pero no sabe hasta qué punto.</a:t>
            </a:r>
            <a:endParaRPr/>
          </a:p>
          <a:p>
            <a:pPr indent="-213518" lvl="0" marL="241300" rtl="0" algn="l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Nos contratan para entregarles más información sobre qué decisión tomar. ¿Qué hacemos?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/>
          <p:nvPr>
            <p:ph type="title"/>
          </p:nvPr>
        </p:nvSpPr>
        <p:spPr>
          <a:xfrm>
            <a:off x="228600" y="232013"/>
            <a:ext cx="6403200" cy="5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2500"/>
              <a:buFont typeface="Century Schoolbook"/>
              <a:buNone/>
            </a:pPr>
            <a:r>
              <a:rPr lang="en"/>
              <a:t>Separación de planchas de terciado</a:t>
            </a:r>
            <a:endParaRPr/>
          </a:p>
        </p:txBody>
      </p:sp>
      <p:graphicFrame>
        <p:nvGraphicFramePr>
          <p:cNvPr id="246" name="Google Shape;246;p40"/>
          <p:cNvGraphicFramePr/>
          <p:nvPr/>
        </p:nvGraphicFramePr>
        <p:xfrm>
          <a:off x="390197" y="96303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{C3E5ED5F-011D-4FB6-A6CB-6849108A1A7F}</a:tableStyleId>
              </a:tblPr>
              <a:tblGrid>
                <a:gridCol w="2796000"/>
                <a:gridCol w="2796000"/>
                <a:gridCol w="2796000"/>
              </a:tblGrid>
              <a:tr h="316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Alternativa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Ventajas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Desventajas</a:t>
                      </a:r>
                      <a:endParaRPr sz="1100"/>
                    </a:p>
                  </a:txBody>
                  <a:tcPr marT="34300" marB="34300" marR="68600" marL="68600" anchor="ctr"/>
                </a:tc>
              </a:tr>
              <a:tr h="1207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464B56"/>
                          </a:solidFill>
                        </a:rPr>
                        <a:t>Sierra eléctrica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Posibilidad de recuperar las planchas de madera y las bases metálicas del suelo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Bajo costo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Funciona con 240v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Altos costos de mantención (el pegamento de la madera desgasta las cuchillas)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Altas temperaturas pueden deformar la madera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Separación lenta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Producción de aserrín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</a:tr>
              <a:tr h="830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464B56"/>
                          </a:solidFill>
                        </a:rPr>
                        <a:t>Avión industrial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Separación rápida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Fácil automatización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Costo inicial alto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Alta mantención (muchas partes móviles)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Polvo y partículas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No es posible recuperar la madera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</a:tr>
              <a:tr h="642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464B56"/>
                          </a:solidFill>
                        </a:rPr>
                        <a:t>Cable cortador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Costo inicial bajo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Terciado intacto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Costo mantención bajo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Posibilidad de baja efectividad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Lento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</a:tr>
              <a:tr h="1019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464B56"/>
                          </a:solidFill>
                        </a:rPr>
                        <a:t>Cuchilla en máquina hidráulica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Alta seguridad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Simplicidad de diseño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Costo relativamente bajo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Bajo desgaste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Rápido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-222250" lvl="0" marL="215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cap="none" strike="noStrike">
                          <a:solidFill>
                            <a:srgbClr val="464B56"/>
                          </a:solidFill>
                        </a:rPr>
                        <a:t>Costo de adaptación elevados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</a:tr>
            </a:tbl>
          </a:graphicData>
        </a:graphic>
      </p:graphicFrame>
      <p:pic>
        <p:nvPicPr>
          <p:cNvPr id="247" name="Google Shape;24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7212" y="3083106"/>
            <a:ext cx="486559" cy="495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type="title"/>
          </p:nvPr>
        </p:nvSpPr>
        <p:spPr>
          <a:xfrm>
            <a:off x="2200275" y="42625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Separación de planchas de terciado</a:t>
            </a:r>
            <a:endParaRPr/>
          </a:p>
        </p:txBody>
      </p:sp>
      <p:sp>
        <p:nvSpPr>
          <p:cNvPr id="253" name="Google Shape;253;p41"/>
          <p:cNvSpPr txBox="1"/>
          <p:nvPr>
            <p:ph idx="1" type="body"/>
          </p:nvPr>
        </p:nvSpPr>
        <p:spPr>
          <a:xfrm>
            <a:off x="2200275" y="1828800"/>
            <a:ext cx="65778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47500" lnSpcReduction="20000"/>
          </a:bodyPr>
          <a:lstStyle/>
          <a:p>
            <a:pPr indent="-235743" lvl="0" marL="241300" rtl="0" algn="l">
              <a:lnSpc>
                <a:spcPct val="111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 hizo una evaluación de características comunes de las tecnologías con valores del 0 al 10.</a:t>
            </a:r>
            <a:endParaRPr/>
          </a:p>
        </p:txBody>
      </p:sp>
      <p:graphicFrame>
        <p:nvGraphicFramePr>
          <p:cNvPr id="254" name="Google Shape;254;p41"/>
          <p:cNvGraphicFramePr/>
          <p:nvPr/>
        </p:nvGraphicFramePr>
        <p:xfrm>
          <a:off x="193783" y="20236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{C3E5ED5F-011D-4FB6-A6CB-6849108A1A7F}</a:tableStyleId>
              </a:tblPr>
              <a:tblGrid>
                <a:gridCol w="858575"/>
                <a:gridCol w="594300"/>
                <a:gridCol w="594300"/>
                <a:gridCol w="594300"/>
                <a:gridCol w="594300"/>
                <a:gridCol w="594300"/>
                <a:gridCol w="594300"/>
                <a:gridCol w="594300"/>
                <a:gridCol w="594300"/>
                <a:gridCol w="594300"/>
                <a:gridCol w="594300"/>
                <a:gridCol w="594300"/>
                <a:gridCol w="594300"/>
                <a:gridCol w="594300"/>
              </a:tblGrid>
              <a:tr h="9501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/>
                        <a:t>Alternativa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Costo inicial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Costo mantención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Velocidad de separación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Exactitud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Fuente de poder (240v)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Automatizable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Producción de temperatura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Residuos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Recuperación de materiales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Eficiencia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Seguridad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 u="none" cap="none" strike="noStrike"/>
                        <a:t>Puntaje Final</a:t>
                      </a:r>
                      <a:endParaRPr sz="1100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 u="none" cap="none" strike="noStrike"/>
                        <a:t>Ranking</a:t>
                      </a:r>
                      <a:endParaRPr sz="1100"/>
                    </a:p>
                  </a:txBody>
                  <a:tcPr marT="34300" marB="34300" marR="68600" marL="68600" anchor="ctr"/>
                </a:tc>
              </a:tr>
              <a:tr h="2806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Sierra eléctrica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10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4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6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63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</a:tr>
              <a:tr h="442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Avión industrial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6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10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6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2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78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</a:tr>
              <a:tr h="2806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Cable cortador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4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4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10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58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4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</a:tr>
              <a:tr h="613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Cuchilla en máquina hidráulica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6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10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92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</a:tr>
              <a:tr h="2806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IMPORTANCIA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40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28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rgbClr val="464B56"/>
                          </a:solidFill>
                        </a:rPr>
                        <a:t>31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 u="none" cap="none" strike="noStrike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 u="none" cap="none" strike="noStrike">
                        <a:solidFill>
                          <a:srgbClr val="464B56"/>
                        </a:solidFill>
                      </a:endParaRPr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Teoría U</a:t>
            </a:r>
            <a:endParaRPr/>
          </a:p>
        </p:txBody>
      </p:sp>
      <p:sp>
        <p:nvSpPr>
          <p:cNvPr id="260" name="Google Shape;260;p42"/>
          <p:cNvSpPr txBox="1"/>
          <p:nvPr>
            <p:ph idx="1" type="body"/>
          </p:nvPr>
        </p:nvSpPr>
        <p:spPr>
          <a:xfrm>
            <a:off x="4936050" y="1228675"/>
            <a:ext cx="38961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Desarrollada por Otto Scharmer, la Teoría U describe un nuevo enfoque para gestionar el cambio que pone un fuerte énfasis en la introspección y el autoconocimiento para romper patrones de comportamiento pasados e improductivos que pueden sofocar la creatividad y dificultar la toma de decisiones resuelta y efectiva.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/>
              <a:t>Alienta a las personas a dar un paso atrás y reconocer nuevas perspectivas sobre los desafíos que enfrentan.</a:t>
            </a:r>
            <a:endParaRPr sz="1300"/>
          </a:p>
        </p:txBody>
      </p:sp>
      <p:pic>
        <p:nvPicPr>
          <p:cNvPr id="261" name="Google Shape;2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8675"/>
            <a:ext cx="4453601" cy="33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Doble diamante</a:t>
            </a:r>
            <a:endParaRPr/>
          </a:p>
        </p:txBody>
      </p:sp>
      <p:sp>
        <p:nvSpPr>
          <p:cNvPr id="267" name="Google Shape;267;p43"/>
          <p:cNvSpPr txBox="1"/>
          <p:nvPr>
            <p:ph idx="1" type="body"/>
          </p:nvPr>
        </p:nvSpPr>
        <p:spPr>
          <a:xfrm>
            <a:off x="4843050" y="1228675"/>
            <a:ext cx="39891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Es una metodología de diseño e innovación, que pueden seguir tanto diseñadores como no diseñadores para encontrar soluciones a problemas complejos que respondan a las necesidades de las personas.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El origen del nombre del doble diamante es el diagrama de la imagen, en el que se visualiza este procedimiento. Se pasa por 4 fases. En 2 de ellas se explora una serie de ideas e hipótesis, en las que el diamante se abre, y luego en otras 2 etapas se definen estos conceptos y se llega a una solución final definitiva.</a:t>
            </a:r>
            <a:endParaRPr sz="1200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6805" l="19949" r="19871" t="10809"/>
          <a:stretch/>
        </p:blipFill>
        <p:spPr>
          <a:xfrm>
            <a:off x="311700" y="1228675"/>
            <a:ext cx="3687550" cy="33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centered design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4378050" y="292850"/>
            <a:ext cx="4454100" cy="42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Human-centered design is a design structure that centralizes human needs, behaviors, wants, contexts, and analyzes the potential issues that users might encounter when using a particular product or service. Basically, designing a product or service that prioritizes a user-friendly experience from the start till the end. The more human-centric the design is, the more seamless the customer journey experience is.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Problem ( also called challenge)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Human-centered design aims to explore big, complex, ‘wicked’ problems impacting people and communities.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People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The human-centered design puts these impacted people at the heart of the design process.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Needs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The human-centered design process helps with identifying the underlying needs of the people who have been impacted by these problems.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Innovative solutions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The human-centered design process creates innovative solutions to address the needs of the people impacted by the problems.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Solving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The human-centered design involves a methodical process to solve these big problems impacting people.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Creative way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The human-centered design process is like a ‘map’ - a guide - to solve large problems.</a:t>
            </a:r>
            <a:endParaRPr sz="1200"/>
          </a:p>
        </p:txBody>
      </p:sp>
      <p:pic>
        <p:nvPicPr>
          <p:cNvPr id="275" name="Google Shape;27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96490"/>
            <a:ext cx="3901824" cy="200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centered design</a:t>
            </a:r>
            <a:endParaRPr/>
          </a:p>
        </p:txBody>
      </p:sp>
      <p:sp>
        <p:nvSpPr>
          <p:cNvPr id="281" name="Google Shape;281;p45"/>
          <p:cNvSpPr txBox="1"/>
          <p:nvPr>
            <p:ph idx="1" type="body"/>
          </p:nvPr>
        </p:nvSpPr>
        <p:spPr>
          <a:xfrm>
            <a:off x="4378050" y="292850"/>
            <a:ext cx="4454100" cy="42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The key points to call out in the above statement are:</a:t>
            </a:r>
            <a:endParaRPr sz="1100"/>
          </a:p>
          <a:p>
            <a:pPr indent="-298450" lvl="0" marL="342900" rtl="0" algn="l">
              <a:spcBef>
                <a:spcPts val="160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Problem ( also called challenge)</a:t>
            </a:r>
            <a:r>
              <a:rPr lang="en" sz="1100"/>
              <a:t>. Human-centered design aims to explore big, complex, ‘wicked’ problems impacting people and communities.</a:t>
            </a:r>
            <a:endParaRPr sz="1100"/>
          </a:p>
          <a:p>
            <a:pPr indent="-298450" lvl="0" marL="3429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People</a:t>
            </a:r>
            <a:r>
              <a:rPr lang="en" sz="1100"/>
              <a:t>. The human-centered design puts these impacted people at the heart of the design process.</a:t>
            </a:r>
            <a:endParaRPr sz="1100"/>
          </a:p>
          <a:p>
            <a:pPr indent="-298450" lvl="0" marL="3429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Needs</a:t>
            </a:r>
            <a:r>
              <a:rPr lang="en" sz="1100"/>
              <a:t>. The human-centered design process helps with identifying the underlying needs of the people who have been impacted by these problems.</a:t>
            </a:r>
            <a:endParaRPr sz="1100"/>
          </a:p>
          <a:p>
            <a:pPr indent="-298450" lvl="0" marL="3429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Innovative solutions</a:t>
            </a:r>
            <a:r>
              <a:rPr lang="en" sz="1100"/>
              <a:t>. The human-centered design process creates innovative solutions to address the needs of the people impacted by the problems.</a:t>
            </a:r>
            <a:endParaRPr sz="1100"/>
          </a:p>
          <a:p>
            <a:pPr indent="-298450" lvl="0" marL="3429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Solving</a:t>
            </a:r>
            <a:r>
              <a:rPr lang="en" sz="1100"/>
              <a:t>. The human-centered design involves a methodical process to solve these big problems impacting people.</a:t>
            </a:r>
            <a:endParaRPr sz="1100"/>
          </a:p>
          <a:p>
            <a:pPr indent="-298450" lvl="0" marL="3429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Creative way</a:t>
            </a:r>
            <a:r>
              <a:rPr lang="en" sz="1100"/>
              <a:t>. The human-centered design process is like a ‘map’ - a guide - to solve large problems.</a:t>
            </a:r>
            <a:endParaRPr sz="1100"/>
          </a:p>
        </p:txBody>
      </p:sp>
      <p:pic>
        <p:nvPicPr>
          <p:cNvPr id="282" name="Google Shape;28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96490"/>
            <a:ext cx="3901824" cy="200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Proceso de fabricación del acero</a:t>
            </a:r>
            <a:endParaRPr/>
          </a:p>
        </p:txBody>
      </p:sp>
      <p:pic>
        <p:nvPicPr>
          <p:cNvPr id="288" name="Google Shape;2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9950"/>
            <a:ext cx="2835861" cy="3781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0961" y="1209950"/>
            <a:ext cx="5041534" cy="37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7"/>
          <p:cNvSpPr txBox="1"/>
          <p:nvPr>
            <p:ph type="title"/>
          </p:nvPr>
        </p:nvSpPr>
        <p:spPr>
          <a:xfrm>
            <a:off x="303150" y="173425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Actividades</a:t>
            </a:r>
            <a:endParaRPr/>
          </a:p>
        </p:txBody>
      </p:sp>
      <p:pic>
        <p:nvPicPr>
          <p:cNvPr id="295" name="Google Shape;2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63" y="1057550"/>
            <a:ext cx="8244468" cy="378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8"/>
          <p:cNvSpPr txBox="1"/>
          <p:nvPr>
            <p:ph type="title"/>
          </p:nvPr>
        </p:nvSpPr>
        <p:spPr>
          <a:xfrm>
            <a:off x="0" y="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Sustainable materials</a:t>
            </a:r>
            <a:endParaRPr/>
          </a:p>
        </p:txBody>
      </p:sp>
      <p:pic>
        <p:nvPicPr>
          <p:cNvPr id="301" name="Google Shape;30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7175" y="1116950"/>
            <a:ext cx="3334835" cy="3781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10" y="1116950"/>
            <a:ext cx="3341482" cy="378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0" y="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Shrilk y biomimetics</a:t>
            </a:r>
            <a:r>
              <a:rPr lang="en"/>
              <a:t> 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3391125"/>
            <a:ext cx="8520600" cy="14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https://www.linkedin.com/feed/update/urn:li:activity:6967050513892691969?utm_source=share&amp;utm_medium=member_android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https://youtu.be/oxPnzny5RXw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953400"/>
            <a:ext cx="8839199" cy="201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0" y="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Resultado de aprendizaje asociado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1283100" y="1202400"/>
            <a:ext cx="6577800" cy="27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34950" lvl="0" marL="241300" rtl="0" algn="just">
              <a:lnSpc>
                <a:spcPct val="111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ts val="1500"/>
              <a:buChar char="●"/>
            </a:pPr>
            <a:r>
              <a:rPr lang="en"/>
              <a:t>RA 3:</a:t>
            </a:r>
            <a:br>
              <a:rPr lang="en"/>
            </a:br>
            <a:r>
              <a:rPr lang="en"/>
              <a:t>“Explica conceptos básicos de producción limpia identificando las regulaciones e indicadores (huellas de agua y CO2) en el ámbito de los procesos, productos y servicios que permitan minimizar los impactos en el medioambiente y promuevan un desarrollo sostenible.”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2371726" y="1372934"/>
            <a:ext cx="43947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900"/>
              <a:buFont typeface="Century Schoolbook"/>
              <a:buNone/>
            </a:pPr>
            <a:r>
              <a:rPr lang="en"/>
              <a:t>10.1. Introducción al ecodiseño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2860938" y="3132098"/>
            <a:ext cx="34251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ts val="1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6181800" y="0"/>
            <a:ext cx="29622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600"/>
              <a:buFont typeface="Century Schoolbook"/>
              <a:buNone/>
            </a:pPr>
            <a:r>
              <a:rPr lang="en" sz="4200"/>
              <a:t>El Diseño</a:t>
            </a:r>
            <a:endParaRPr sz="4200"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6181800" y="879900"/>
            <a:ext cx="2962200" cy="4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200"/>
              <a:buNone/>
            </a:pPr>
            <a:r>
              <a:rPr lang="en" sz="1800"/>
              <a:t>Es el proceso creativo a través del cuál se genera un nuevo producto, concepto o proceso usando medios subjetivos o cualitativos.</a:t>
            </a:r>
            <a:endParaRPr sz="1800"/>
          </a:p>
          <a:p>
            <a:pPr indent="0" lvl="0" marL="0" rtl="0" algn="l">
              <a:lnSpc>
                <a:spcPct val="9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2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91000"/>
              </a:lnSpc>
              <a:spcBef>
                <a:spcPts val="1100"/>
              </a:spcBef>
              <a:spcAft>
                <a:spcPts val="1600"/>
              </a:spcAft>
              <a:buClr>
                <a:srgbClr val="464B56"/>
              </a:buClr>
              <a:buSzPts val="1200"/>
              <a:buNone/>
            </a:pPr>
            <a:r>
              <a:rPr lang="en" sz="1800"/>
              <a:t>El diseño está en todas los productos, herramientas y sistemas que usamos hoy en día.</a:t>
            </a:r>
            <a:endParaRPr sz="1800"/>
          </a:p>
        </p:txBody>
      </p:sp>
      <p:pic>
        <p:nvPicPr>
          <p:cNvPr id="128" name="Google Shape;128;p2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16262" l="0" r="0" t="-32658"/>
          <a:stretch/>
        </p:blipFill>
        <p:spPr>
          <a:xfrm>
            <a:off x="0" y="0"/>
            <a:ext cx="60769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>
            <p:ph idx="11" type="ftr"/>
          </p:nvPr>
        </p:nvSpPr>
        <p:spPr>
          <a:xfrm>
            <a:off x="-2" y="4869604"/>
            <a:ext cx="5699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3250"/>
            <a:ext cx="7010601" cy="405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/>
          <p:nvPr>
            <p:ph idx="12" type="sldNum"/>
          </p:nvPr>
        </p:nvSpPr>
        <p:spPr>
          <a:xfrm>
            <a:off x="6" y="4848300"/>
            <a:ext cx="54354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Fuente: Johnson &amp; Gibson (2014) Sustainability in Engineering Design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4"/>
          <p:cNvSpPr txBox="1"/>
          <p:nvPr>
            <p:ph idx="4294967295" type="title"/>
          </p:nvPr>
        </p:nvSpPr>
        <p:spPr>
          <a:xfrm>
            <a:off x="6181800" y="0"/>
            <a:ext cx="2962200" cy="2046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600"/>
              <a:buFont typeface="Century Schoolbook"/>
              <a:buNone/>
            </a:pPr>
            <a:r>
              <a:rPr lang="en"/>
              <a:t>Habilidades Requeridas para el Diseño</a:t>
            </a:r>
            <a:endParaRPr sz="4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0" y="0"/>
            <a:ext cx="91440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970"/>
              <a:buFont typeface="Century Schoolbook"/>
              <a:buNone/>
            </a:pPr>
            <a:r>
              <a:rPr lang="en"/>
              <a:t>¿Qué significa diseñar para la sustentabilidad?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256050" y="1202400"/>
            <a:ext cx="8631900" cy="27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None/>
            </a:pPr>
            <a:r>
              <a:rPr lang="en"/>
              <a:t>Para alcanzar la sustentabilidad, el diseño debe incorporar nuevos elementos: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Considerar el ciclo de vida completo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Seleccionar materiales saludables (para la gente y el medio ambiente)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Diseñar para una larga vida</a:t>
            </a:r>
            <a:endParaRPr/>
          </a:p>
          <a:p>
            <a:pPr indent="0" lvl="0" marL="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None/>
            </a:pPr>
            <a:r>
              <a:rPr lang="en"/>
              <a:t>Además de los objetivos clásicos del diseño: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Resolver la necesidad del usuario</a:t>
            </a:r>
            <a:endParaRPr/>
          </a:p>
          <a:p>
            <a:pPr indent="-227806" lvl="0" marL="241300" rtl="0" algn="l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Ser económicamente eficiente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